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308" r:id="rId7"/>
    <p:sldId id="307" r:id="rId8"/>
    <p:sldId id="298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29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214554"/>
            <a:ext cx="7886728" cy="1829761"/>
          </a:xfrm>
        </p:spPr>
        <p:txBody>
          <a:bodyPr>
            <a:normAutofit/>
          </a:bodyPr>
          <a:lstStyle/>
          <a:p>
            <a:r>
              <a:rPr lang="en-US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4.2 </a:t>
            </a:r>
            <a:r>
              <a:rPr lang="zh-CN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按时间抽选（</a:t>
            </a:r>
            <a:r>
              <a:rPr lang="en-US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DIT</a:t>
            </a:r>
            <a:r>
              <a:rPr lang="zh-CN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）的基</a:t>
            </a:r>
            <a:r>
              <a:rPr lang="en-US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-2 FFT</a:t>
            </a:r>
            <a:r>
              <a:rPr lang="zh-CN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算法</a:t>
            </a:r>
            <a:r>
              <a:rPr lang="zh-CN" altLang="en-US" sz="30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000" dirty="0" smtClean="0">
                <a:latin typeface="Times New Roman" pitchFamily="18" charset="0"/>
                <a:ea typeface="楷体_GB2312" pitchFamily="49" charset="-122"/>
              </a:rPr>
            </a:br>
            <a:endParaRPr lang="zh-CN" alt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500042"/>
            <a:ext cx="296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倒位序的变址处理：</a:t>
            </a:r>
          </a:p>
        </p:txBody>
      </p:sp>
      <p:pic>
        <p:nvPicPr>
          <p:cNvPr id="1026" name="Picture 2" descr="E:\DSP程佩青课件\064937-01 数字信号处理教程（第四版）(经典版) 40571-9\CTP\TU\4t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785926"/>
            <a:ext cx="7440587" cy="16430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SP程佩青课件\064937-01 数字信号处理教程（第四版）(经典版) 40571-9\CTP\TU\4t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714356"/>
            <a:ext cx="5000659" cy="482626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42910" y="1603236"/>
            <a:ext cx="1689885" cy="168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</a:rPr>
              <a:t>DFT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和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FFT</a:t>
            </a: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所需的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乘法次数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SP程佩青课件\064937-01 数字信号处理教程（第四版）(经典版) 40571-9\CTP\TU\4t1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714356"/>
            <a:ext cx="7116084" cy="4691844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000364" y="5643578"/>
            <a:ext cx="5444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时间抽选，输入自然顺序，输出倒位序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DSP程佩青课件\064937-01 数字信号处理教程（第四版）(经典版) 40571-9\CTP\TU\4t1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785794"/>
            <a:ext cx="6899386" cy="454896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000364" y="5643578"/>
            <a:ext cx="4825360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时间抽选，输入输出皆为自然顺序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DSP程佩青课件\064937-01 数字信号处理教程（第四版）(经典版) 40571-9\CTP\TU\4t1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642918"/>
            <a:ext cx="6500858" cy="426344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000364" y="5286388"/>
            <a:ext cx="544411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时间抽选，输入倒位序，输出自然顺序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41256" y="5929330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各级相同几何形状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DSP程佩青课件\064937-01 数字信号处理教程（第四版）(经典版) 40571-9\CTP\TU\4t1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500042"/>
            <a:ext cx="6904156" cy="4552114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000364" y="5286388"/>
            <a:ext cx="5444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时间抽选，输入自然顺序，输出倒位序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41256" y="5929330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各级相同几何形状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357166"/>
            <a:ext cx="203132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一、主要步骤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1538" y="1000108"/>
            <a:ext cx="6764993" cy="11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先将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按照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的奇偶分为两组，作变量置换，则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其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可化为两个部分：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2976" y="2214554"/>
            <a:ext cx="173156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前半部分：</a:t>
            </a:r>
          </a:p>
        </p:txBody>
      </p:sp>
      <p:pic>
        <p:nvPicPr>
          <p:cNvPr id="2050" name="Picture 2" descr="image0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4389" y="3071810"/>
            <a:ext cx="5127941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285852" y="3786190"/>
            <a:ext cx="173156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后半部分：</a:t>
            </a:r>
          </a:p>
        </p:txBody>
      </p:sp>
      <p:pic>
        <p:nvPicPr>
          <p:cNvPr id="2051" name="Picture 3" descr="image0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2817" y="4643446"/>
            <a:ext cx="5816769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214414" y="5357826"/>
            <a:ext cx="713047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分解为</a:t>
            </a:r>
            <a:r>
              <a:rPr lang="en-US" sz="2400" b="1" dirty="0" smtClean="0">
                <a:solidFill>
                  <a:srgbClr val="C00000"/>
                </a:solidFill>
              </a:rPr>
              <a:t>2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个</a:t>
            </a:r>
            <a:r>
              <a:rPr lang="en-US" sz="2400" b="1" i="1" dirty="0" smtClean="0">
                <a:solidFill>
                  <a:srgbClr val="C00000"/>
                </a:solidFill>
              </a:rPr>
              <a:t>N</a:t>
            </a:r>
            <a:r>
              <a:rPr lang="en-US" sz="2400" b="1" dirty="0" smtClean="0">
                <a:solidFill>
                  <a:srgbClr val="C00000"/>
                </a:solidFill>
              </a:rPr>
              <a:t>/2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点的</a:t>
            </a:r>
            <a:r>
              <a:rPr lang="en-US" sz="2400" b="1" dirty="0" smtClean="0">
                <a:solidFill>
                  <a:srgbClr val="C00000"/>
                </a:solidFill>
              </a:rPr>
              <a:t>DFT[</a:t>
            </a:r>
            <a:r>
              <a:rPr lang="en-US" sz="2400" b="1" i="1" dirty="0" smtClean="0">
                <a:solidFill>
                  <a:srgbClr val="C00000"/>
                </a:solidFill>
              </a:rPr>
              <a:t>X</a:t>
            </a:r>
            <a:r>
              <a:rPr lang="en-US" sz="2400" b="1" baseline="-25000" dirty="0" smtClean="0">
                <a:solidFill>
                  <a:srgbClr val="C00000"/>
                </a:solidFill>
              </a:rPr>
              <a:t>1</a:t>
            </a:r>
            <a:r>
              <a:rPr lang="en-US" sz="2400" b="1" dirty="0" smtClean="0">
                <a:solidFill>
                  <a:srgbClr val="C00000"/>
                </a:solidFill>
              </a:rPr>
              <a:t>(</a:t>
            </a:r>
            <a:r>
              <a:rPr lang="en-US" sz="2400" b="1" i="1" dirty="0" smtClean="0">
                <a:solidFill>
                  <a:srgbClr val="C00000"/>
                </a:solidFill>
              </a:rPr>
              <a:t>k</a:t>
            </a:r>
            <a:r>
              <a:rPr lang="en-US" sz="2400" b="1" dirty="0" smtClean="0">
                <a:solidFill>
                  <a:srgbClr val="C00000"/>
                </a:solidFill>
              </a:rPr>
              <a:t>), </a:t>
            </a:r>
            <a:r>
              <a:rPr lang="en-US" sz="2400" b="1" i="1" dirty="0" smtClean="0">
                <a:solidFill>
                  <a:srgbClr val="C00000"/>
                </a:solidFill>
              </a:rPr>
              <a:t>X</a:t>
            </a:r>
            <a:r>
              <a:rPr lang="en-US" sz="2400" b="1" baseline="-25000" dirty="0" smtClean="0">
                <a:solidFill>
                  <a:srgbClr val="C00000"/>
                </a:solidFill>
              </a:rPr>
              <a:t>2</a:t>
            </a:r>
            <a:r>
              <a:rPr lang="en-US" sz="2400" b="1" dirty="0" smtClean="0">
                <a:solidFill>
                  <a:srgbClr val="C00000"/>
                </a:solidFill>
              </a:rPr>
              <a:t>(</a:t>
            </a:r>
            <a:r>
              <a:rPr lang="en-US" sz="2400" b="1" i="1" dirty="0" smtClean="0">
                <a:solidFill>
                  <a:srgbClr val="C00000"/>
                </a:solidFill>
              </a:rPr>
              <a:t>k</a:t>
            </a:r>
            <a:r>
              <a:rPr lang="en-US" sz="2400" b="1" dirty="0" smtClean="0">
                <a:solidFill>
                  <a:srgbClr val="C00000"/>
                </a:solidFill>
              </a:rPr>
              <a:t>)]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及其蝶形结运算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0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7" y="428604"/>
            <a:ext cx="2643206" cy="808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image00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1500174"/>
            <a:ext cx="3000396" cy="81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42910" y="2714620"/>
            <a:ext cx="781656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由于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=2</a:t>
            </a:r>
            <a:r>
              <a:rPr lang="en-US" sz="2400" b="1" i="1" baseline="30000" dirty="0" smtClean="0"/>
              <a:t>L</a:t>
            </a:r>
            <a:r>
              <a:rPr lang="en-US" sz="2400" b="1" dirty="0" smtClean="0"/>
              <a:t>, </a:t>
            </a:r>
            <a:r>
              <a:rPr lang="zh-CN" altLang="en-US" sz="2400" b="1" dirty="0" smtClean="0"/>
              <a:t>因此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/2</a:t>
            </a:r>
            <a:r>
              <a:rPr lang="zh-CN" altLang="en-US" sz="2400" b="1" dirty="0" smtClean="0"/>
              <a:t>仍然是偶数，可以进一步把每个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/2</a:t>
            </a:r>
            <a:r>
              <a:rPr lang="zh-CN" altLang="en-US" sz="2400" b="1" dirty="0" smtClean="0"/>
              <a:t>点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子序列，再按输入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的奇偶分解为连个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/4</a:t>
            </a:r>
            <a:r>
              <a:rPr lang="zh-CN" altLang="en-US" sz="2400" b="1" dirty="0" smtClean="0"/>
              <a:t>点的子序列，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输出的前后两部分仍由蝶形结运算的结果得到。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按照这种方法不断划分下去，直到最后剩下</a:t>
            </a:r>
            <a:r>
              <a:rPr lang="en-US" sz="2400" b="1" dirty="0" smtClean="0"/>
              <a:t>2</a:t>
            </a:r>
            <a:r>
              <a:rPr lang="zh-CN" altLang="en-US" sz="2400" b="1" dirty="0" smtClean="0"/>
              <a:t>点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两点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实际上只有加减运算。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357166"/>
            <a:ext cx="295465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蝶形结的基本表示：</a:t>
            </a:r>
          </a:p>
        </p:txBody>
      </p:sp>
      <p:pic>
        <p:nvPicPr>
          <p:cNvPr id="4098" name="Picture 2" descr="image00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214422"/>
            <a:ext cx="4819908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图片 61" descr="4t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3643338"/>
            <a:ext cx="4561641" cy="1357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14348" y="2571744"/>
            <a:ext cx="2969083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蝶形的运算结构图：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357166"/>
            <a:ext cx="796083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按时间抽选，将一个</a:t>
            </a:r>
            <a:r>
              <a:rPr lang="en-US" sz="2400" b="1" i="1" dirty="0" smtClean="0">
                <a:solidFill>
                  <a:srgbClr val="C00000"/>
                </a:solidFill>
              </a:rPr>
              <a:t>N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点</a:t>
            </a:r>
            <a:r>
              <a:rPr lang="en-US" sz="2400" b="1" dirty="0" smtClean="0">
                <a:solidFill>
                  <a:srgbClr val="C00000"/>
                </a:solidFill>
              </a:rPr>
              <a:t>DFT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分解为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2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个</a:t>
            </a:r>
            <a:r>
              <a:rPr lang="en-US" sz="2400" b="1" i="1" dirty="0" smtClean="0">
                <a:solidFill>
                  <a:srgbClr val="C00000"/>
                </a:solidFill>
              </a:rPr>
              <a:t>N</a:t>
            </a:r>
            <a:r>
              <a:rPr lang="en-US" sz="2400" b="1" dirty="0" smtClean="0">
                <a:solidFill>
                  <a:srgbClr val="C00000"/>
                </a:solidFill>
              </a:rPr>
              <a:t>/2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点</a:t>
            </a:r>
            <a:r>
              <a:rPr lang="en-US" sz="2400" b="1" dirty="0" smtClean="0">
                <a:solidFill>
                  <a:srgbClr val="C00000"/>
                </a:solidFill>
              </a:rPr>
              <a:t>DFT(</a:t>
            </a:r>
            <a:r>
              <a:rPr lang="en-US" sz="2400" b="1" i="1" dirty="0" smtClean="0">
                <a:solidFill>
                  <a:srgbClr val="C00000"/>
                </a:solidFill>
              </a:rPr>
              <a:t>N</a:t>
            </a:r>
            <a:r>
              <a:rPr lang="en-US" sz="2400" b="1" dirty="0" smtClean="0">
                <a:solidFill>
                  <a:srgbClr val="C00000"/>
                </a:solidFill>
              </a:rPr>
              <a:t>=8)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：</a:t>
            </a:r>
          </a:p>
        </p:txBody>
      </p:sp>
      <p:pic>
        <p:nvPicPr>
          <p:cNvPr id="1026" name="Picture 2" descr="E:\DSP程佩青课件\064937-01 数字信号处理教程（第四版）(经典版) 40571-9\CTP\TU\4t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1214422"/>
            <a:ext cx="5143536" cy="50507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SP程佩青课件\064937-01 数字信号处理教程（第四版）(经典版) 40571-9\CTP\TU\4T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000108"/>
            <a:ext cx="7072362" cy="34345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SP程佩青课件\064937-01 数字信号处理教程（第四版）(经典版) 40571-9\CTP\TU\4T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571480"/>
            <a:ext cx="6929486" cy="52317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4546" y="214290"/>
            <a:ext cx="4920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=2</a:t>
            </a:r>
            <a:r>
              <a:rPr lang="en-US" altLang="zh-CN" sz="2400" b="1" baseline="30000" dirty="0" smtClean="0"/>
              <a:t>3</a:t>
            </a:r>
            <a:r>
              <a:rPr lang="en-US" altLang="zh-CN" sz="2400" b="1" dirty="0" smtClean="0"/>
              <a:t>=8  </a:t>
            </a:r>
            <a:r>
              <a:rPr lang="zh-CN" altLang="en-US" sz="2400" b="1" dirty="0" smtClean="0"/>
              <a:t>基</a:t>
            </a:r>
            <a:r>
              <a:rPr lang="en-US" sz="2400" b="1" dirty="0" smtClean="0"/>
              <a:t>-2 DIT-FFT</a:t>
            </a:r>
            <a:r>
              <a:rPr lang="zh-CN" altLang="en-US" sz="2400" b="1" dirty="0" smtClean="0"/>
              <a:t>流图（</a:t>
            </a:r>
            <a:r>
              <a:rPr lang="en-US" sz="2400" b="1" i="1" dirty="0" smtClean="0"/>
              <a:t>L</a:t>
            </a:r>
            <a:r>
              <a:rPr lang="en-US" sz="2400" b="1" dirty="0" smtClean="0"/>
              <a:t>=3</a:t>
            </a:r>
            <a:r>
              <a:rPr lang="zh-CN" altLang="en-US" sz="2400" b="1" dirty="0" smtClean="0"/>
              <a:t>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7098" y="5857892"/>
            <a:ext cx="541686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时间抽选，输入倒位序，输出自然顺序</a:t>
            </a:r>
          </a:p>
        </p:txBody>
      </p:sp>
      <p:pic>
        <p:nvPicPr>
          <p:cNvPr id="2050" name="Picture 2" descr="E:\DSP程佩青课件\064937-01 数字信号处理教程（第四版）(经典版) 40571-9\CTP\TU\4T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142984"/>
            <a:ext cx="6500858" cy="42634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7224" y="566736"/>
            <a:ext cx="358784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描述倒位序的树状结构：</a:t>
            </a:r>
          </a:p>
        </p:txBody>
      </p:sp>
      <p:pic>
        <p:nvPicPr>
          <p:cNvPr id="3074" name="Picture 2" descr="E:\DSP程佩青课件\064937-01 数字信号处理教程（第四版）(经典版) 40571-9\CTP\TU\4t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500174"/>
            <a:ext cx="5715040" cy="34925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608</TotalTime>
  <Words>259</Words>
  <Application>Microsoft Office PowerPoint</Application>
  <PresentationFormat>全屏显示(4:3)</PresentationFormat>
  <Paragraphs>29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Concourse</vt:lpstr>
      <vt:lpstr>4.2 按时间抽选（DIT）的基-2 FFT算法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82</cp:revision>
  <dcterms:created xsi:type="dcterms:W3CDTF">2017-07-17T10:44:10Z</dcterms:created>
  <dcterms:modified xsi:type="dcterms:W3CDTF">2017-08-22T01:57:44Z</dcterms:modified>
</cp:coreProperties>
</file>